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A_3AD8735A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modernComment_10F_29C1052E.xml" ContentType="application/vnd.ms-powerpoint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0C_42EEF278.xml" ContentType="application/vnd.ms-powerpoint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65" r:id="rId2"/>
    <p:sldId id="257" r:id="rId3"/>
    <p:sldId id="266" r:id="rId4"/>
    <p:sldId id="269" r:id="rId5"/>
    <p:sldId id="271" r:id="rId6"/>
    <p:sldId id="273" r:id="rId7"/>
    <p:sldId id="274" r:id="rId8"/>
    <p:sldId id="268" r:id="rId9"/>
    <p:sldId id="272" r:id="rId10"/>
    <p:sldId id="275" r:id="rId11"/>
    <p:sldId id="270" r:id="rId12"/>
    <p:sldId id="267" r:id="rId13"/>
    <p:sldId id="258" r:id="rId14"/>
    <p:sldId id="259" r:id="rId15"/>
    <p:sldId id="260" r:id="rId16"/>
    <p:sldId id="261" r:id="rId17"/>
    <p:sldId id="262" r:id="rId18"/>
    <p:sldId id="263" r:id="rId19"/>
    <p:sldId id="26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B33D813-8275-4180-A3E7-CDAACFFE95E4}">
          <p14:sldIdLst>
            <p14:sldId id="265"/>
            <p14:sldId id="257"/>
            <p14:sldId id="266"/>
            <p14:sldId id="269"/>
            <p14:sldId id="271"/>
            <p14:sldId id="273"/>
            <p14:sldId id="274"/>
            <p14:sldId id="268"/>
            <p14:sldId id="272"/>
            <p14:sldId id="275"/>
            <p14:sldId id="270"/>
          </p14:sldIdLst>
        </p14:section>
        <p14:section name="Template" id="{A6B48639-08D0-4A08-BF74-1A0D644E94F8}">
          <p14:sldIdLst>
            <p14:sldId id="267"/>
            <p14:sldId id="258"/>
            <p14:sldId id="259"/>
            <p14:sldId id="260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F5E2732-3312-8D6E-CEAE-7114AB3C5406}" name="Mike Rousos" initials="MR" userId="S::mikerou@microsoft.com::30f78ca4-511b-4325-b6d5-34b1dec07fce" providerId="AD"/>
  <p188:author id="{DDB29460-DE1D-66C3-4BEF-43ABD3B99D5C}" name="Matt Connew" initials="MC" userId="S::mconnew@microsoft.com::310e0a5f-912e-44ed-a127-9bd3318a0b7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B3"/>
    <a:srgbClr val="512BD4"/>
    <a:srgbClr val="B9AAEE"/>
    <a:srgbClr val="190649"/>
    <a:srgbClr val="532ACE"/>
    <a:srgbClr val="22A40C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AF8B1E-F2BE-44E0-978C-9B4EDCA2044B}" v="207" dt="2022-11-08T01:12:20.754"/>
    <p1510:client id="{E0493636-9C9C-49A7-A785-73DD53B3A682}" v="32" dt="2022-11-08T04:17:06.738"/>
    <p1510:client id="{E137B614-1AA5-448D-8549-BF5F886A9404}" v="932" dt="2022-11-08T18:34:03.0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71" d="100"/>
          <a:sy n="171" d="100"/>
        </p:scale>
        <p:origin x="206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comments/modernComment_10A_3AD8735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8E4C03B-6B76-47B1-B0BB-C7957D6F6151}" authorId="{DDB29460-DE1D-66C3-4BEF-43ABD3B99D5C}" status="resolved" created="2022-10-31T19:21:36.489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987263834" sldId="266"/>
      <ac:spMk id="5" creationId="{9D0C94DA-638D-940B-B0E5-60CF58E1E6AA}"/>
      <ac:txMk cp="248">
        <ac:context len="453" hash="3148288095"/>
      </ac:txMk>
    </ac:txMkLst>
    <p188:pos x="4176888" y="1956740"/>
    <p188:txBody>
      <a:bodyPr/>
      <a:lstStyle/>
      <a:p>
        <a:r>
          <a:rPr lang="en-US"/>
          <a:t>Is it worth describing CoreWCF as middleware as a peer to WebAPI, MVC etc?</a:t>
        </a:r>
      </a:p>
    </p188:txBody>
  </p188:cm>
</p188:cmLst>
</file>

<file path=ppt/comments/modernComment_10C_42EEF27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07CC369-002A-4601-BFEB-94404FCD40D4}" authorId="{1F5E2732-3312-8D6E-CEAE-7114AB3C5406}" created="2022-10-31T19:25:37.735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122955896" sldId="268"/>
      <ac:spMk id="3" creationId="{80C907F6-84A3-ED29-79B9-A50C656F7491}"/>
      <ac:txMk cp="266" len="17">
        <ac:context len="476" hash="4160393678"/>
      </ac:txMk>
    </ac:txMkLst>
    <p188:pos x="2332789" y="2326105"/>
    <p188:txBody>
      <a:bodyPr/>
      <a:lstStyle/>
      <a:p>
        <a:r>
          <a:rPr lang="en-US"/>
          <a:t>XML config support in CoreWCF is partial. A lot of elements are supported, but not all. I wonder if we should rephrase this bullet a bit to capture that nuance. "Support for many XML configuration elements makes moving to CoreWCF easier" ?</a:t>
        </a:r>
      </a:p>
    </p188:txBody>
  </p188:cm>
</p188:cmLst>
</file>

<file path=ppt/comments/modernComment_10F_29C1052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2F14BA1-3E58-4257-A04D-E157B7F6EDBA}" authorId="{DDB29460-DE1D-66C3-4BEF-43ABD3B99D5C}" created="2022-10-31T19:22:59.101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700515630" sldId="271"/>
      <ac:spMk id="4" creationId="{86B97510-5AD5-F794-9DFA-46E873AFAFA3}"/>
      <ac:txMk cp="231" len="24">
        <ac:context len="313" hash="2063690851"/>
      </ac:txMk>
    </ac:txMkLst>
    <p188:pos x="3349037" y="3330222"/>
    <p188:txBody>
      <a:bodyPr/>
      <a:lstStyle/>
      <a:p>
        <a:r>
          <a:rPr lang="en-US"/>
          <a:t>Should we have a footnote that we don't have reliable sessions of distributed transactions yet?</a:t>
        </a:r>
      </a:p>
    </p188:txBody>
  </p188:cm>
</p188:cmLst>
</file>

<file path=ppt/media/image1.png>
</file>

<file path=ppt/media/image2.png>
</file>

<file path=ppt/media/image3.pn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B8B10-F317-4359-9124-4EFB6A0B1EE3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D48C94-7892-43CD-878F-0353EE5B4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5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Released in 2006, dotnet 3.0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51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Download the project template,</a:t>
            </a:r>
          </a:p>
          <a:p>
            <a:r>
              <a:rPr lang="en-US"/>
              <a:t>Create a new </a:t>
            </a:r>
            <a:r>
              <a:rPr lang="en-US" err="1"/>
              <a:t>CoreWCF</a:t>
            </a:r>
            <a:r>
              <a:rPr lang="en-US"/>
              <a:t> Project</a:t>
            </a:r>
          </a:p>
          <a:p>
            <a:r>
              <a:rPr lang="en-US"/>
              <a:t>Show the service contract, And the ceremony for how the contract is exposed</a:t>
            </a:r>
          </a:p>
          <a:p>
            <a:r>
              <a:rPr lang="en-US"/>
              <a:t>Copy Across an existing contract?</a:t>
            </a:r>
          </a:p>
          <a:p>
            <a:endParaRPr lang="en-US"/>
          </a:p>
          <a:p>
            <a:r>
              <a:rPr lang="en-US"/>
              <a:t>Run and create a client</a:t>
            </a:r>
          </a:p>
          <a:p>
            <a:endParaRPr lang="en-US"/>
          </a:p>
          <a:p>
            <a:r>
              <a:rPr lang="en-US"/>
              <a:t>Maybe do as two machines, and create a console app that references the service contract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269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IDispatchMessageInspector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06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264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561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43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48C94-7892-43CD-878F-0353EE5B4B7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266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11/17/2022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otnet/upgrade-assistant" TargetMode="External"/><Relationship Id="rId3" Type="http://schemas.openxmlformats.org/officeDocument/2006/relationships/hyperlink" Target="https://github.com/CoreWCF/CoreWCF" TargetMode="External"/><Relationship Id="rId7" Type="http://schemas.openxmlformats.org/officeDocument/2006/relationships/hyperlink" Target="https://www.nuget.org/packages/CoreWCF.ConfigurationManager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uget.org/packages/CoreWCF.Primitives" TargetMode="External"/><Relationship Id="rId5" Type="http://schemas.openxmlformats.org/officeDocument/2006/relationships/hyperlink" Target="https://www.nuget.org/packages/CoreWCF.NetTcp" TargetMode="External"/><Relationship Id="rId10" Type="http://schemas.openxmlformats.org/officeDocument/2006/relationships/hyperlink" Target="https://teams.microsoft.com/l/meetup-join/19%3ameeting_ZDg3ZDY3MDYtM2YyYS00YTVmLWJmMjAtNDkxN2NjYzczMTk3%40thread.v2/0?context=%7b%22Tid%22%3a%2272f988bf-86f1-41af-91ab-2d7cd011db47%22%2c%22Oid%22%3a%22a8f49ec9-9756-454e-abae-714af430fece%22%7d" TargetMode="External"/><Relationship Id="rId4" Type="http://schemas.openxmlformats.org/officeDocument/2006/relationships/hyperlink" Target="https://www.nuget.org/packages/CoreWCF.Http" TargetMode="External"/><Relationship Id="rId9" Type="http://schemas.openxmlformats.org/officeDocument/2006/relationships/hyperlink" Target="https://corewcf.github.io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A_3AD8735A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F_29C1052E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C_42EEF27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D9B0EC7-16FB-E7B3-9912-5FBCC3C33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Call to action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9FD72D-ECB3-82D6-A249-3D01D14F0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7785"/>
            <a:ext cx="10515600" cy="4875090"/>
          </a:xfrm>
        </p:spPr>
        <p:txBody>
          <a:bodyPr>
            <a:normAutofit/>
          </a:bodyPr>
          <a:lstStyle/>
          <a:p>
            <a:r>
              <a:rPr lang="en-US"/>
              <a:t>Repo</a:t>
            </a:r>
          </a:p>
          <a:p>
            <a:pPr marL="457200" lvl="1" indent="0">
              <a:buNone/>
            </a:pPr>
            <a:r>
              <a:rPr lang="en-US">
                <a:hlinkClick r:id="rId3"/>
              </a:rPr>
              <a:t>https://github.com/CoreWCF/CoreWCF</a:t>
            </a:r>
            <a:endParaRPr lang="en-US"/>
          </a:p>
          <a:p>
            <a:r>
              <a:rPr lang="en-US"/>
              <a:t>Project Templates</a:t>
            </a:r>
          </a:p>
          <a:p>
            <a:pPr marL="457200" lvl="1" indent="0">
              <a:buNone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Consolas" panose="020B0609020204030204" pitchFamily="49" charset="0"/>
              </a:rPr>
              <a:t>dotnet new install </a:t>
            </a:r>
            <a:r>
              <a:rPr kumimoji="0" lang="en-US" altLang="en-US" sz="1800" b="0" i="0" u="none" strike="noStrike" cap="none" normalizeH="0" baseline="0" err="1">
                <a:ln>
                  <a:noFill/>
                </a:ln>
                <a:effectLst/>
                <a:latin typeface="Consolas" panose="020B0609020204030204" pitchFamily="49" charset="0"/>
              </a:rPr>
              <a:t>CoreWCF.Templates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effectLst/>
                <a:latin typeface="Consolas" panose="020B0609020204030204" pitchFamily="49" charset="0"/>
              </a:rPr>
              <a:t> </a:t>
            </a:r>
          </a:p>
          <a:p>
            <a:pPr marL="457200" lvl="1" indent="0">
              <a:buNone/>
            </a:pPr>
            <a:r>
              <a:rPr lang="en-US" sz="1800">
                <a:latin typeface="Consolas" panose="020B0609020204030204" pitchFamily="49" charset="0"/>
              </a:rPr>
              <a:t>dotnet new </a:t>
            </a:r>
            <a:r>
              <a:rPr lang="en-US" sz="1800" err="1">
                <a:latin typeface="Consolas" panose="020B0609020204030204" pitchFamily="49" charset="0"/>
              </a:rPr>
              <a:t>corewcf</a:t>
            </a:r>
            <a:r>
              <a:rPr lang="en-US" sz="1800">
                <a:latin typeface="Consolas" panose="020B0609020204030204" pitchFamily="49" charset="0"/>
              </a:rPr>
              <a:t> –-name </a:t>
            </a:r>
            <a:r>
              <a:rPr lang="en-US" sz="1800" err="1">
                <a:latin typeface="Consolas" panose="020B0609020204030204" pitchFamily="49" charset="0"/>
              </a:rPr>
              <a:t>MyCoreWCFProject</a:t>
            </a:r>
            <a:endParaRPr lang="en-US" sz="1800">
              <a:latin typeface="Consolas" panose="020B0609020204030204" pitchFamily="49" charset="0"/>
            </a:endParaRPr>
          </a:p>
          <a:p>
            <a:r>
              <a:rPr lang="en-US" err="1"/>
              <a:t>Nuget</a:t>
            </a:r>
            <a:r>
              <a:rPr lang="en-US"/>
              <a:t> packages</a:t>
            </a:r>
          </a:p>
          <a:p>
            <a:pPr marL="457200" lvl="1" indent="0">
              <a:buNone/>
            </a:pPr>
            <a:r>
              <a:rPr lang="en-US" err="1">
                <a:hlinkClick r:id="rId4"/>
              </a:rPr>
              <a:t>CoreWCF.Http</a:t>
            </a:r>
            <a:r>
              <a:rPr lang="en-US"/>
              <a:t>, </a:t>
            </a:r>
            <a:r>
              <a:rPr lang="en-US" err="1">
                <a:hlinkClick r:id="rId5"/>
              </a:rPr>
              <a:t>CoreWCF.NetTCP</a:t>
            </a:r>
            <a:r>
              <a:rPr lang="en-US"/>
              <a:t>, </a:t>
            </a:r>
            <a:r>
              <a:rPr lang="en-US" err="1">
                <a:hlinkClick r:id="rId6"/>
              </a:rPr>
              <a:t>CoreWCF.Primitives</a:t>
            </a:r>
            <a:r>
              <a:rPr lang="en-US"/>
              <a:t>, </a:t>
            </a:r>
            <a:r>
              <a:rPr lang="en-US" err="1">
                <a:hlinkClick r:id="rId7"/>
              </a:rPr>
              <a:t>CoreWCF.ConfigurationManager</a:t>
            </a:r>
            <a:r>
              <a:rPr lang="en-US"/>
              <a:t>, …</a:t>
            </a:r>
          </a:p>
          <a:p>
            <a:r>
              <a:rPr lang="en-US"/>
              <a:t>Upgrade Assistant</a:t>
            </a:r>
          </a:p>
          <a:p>
            <a:pPr marL="457200" lvl="1" indent="0">
              <a:buNone/>
            </a:pPr>
            <a:r>
              <a:rPr lang="en-US" sz="180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8"/>
              </a:rPr>
              <a:t>https://github.com/dotnet/upgrade-assistant</a:t>
            </a:r>
            <a:br>
              <a:rPr lang="en-US" sz="180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1800">
                <a:effectLst/>
                <a:latin typeface="Consolas" panose="020B0609020204030204" pitchFamily="49" charset="0"/>
              </a:rPr>
              <a:t>dotnet tool install upgrade-assistant –global</a:t>
            </a:r>
            <a:endParaRPr lang="en-US" sz="1800"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/>
              <a:t>Project Blog / Announcements</a:t>
            </a:r>
          </a:p>
          <a:p>
            <a:pPr marL="457200" lvl="1" indent="0">
              <a:buNone/>
            </a:pPr>
            <a:r>
              <a:rPr lang="en-US">
                <a:hlinkClick r:id="rId9"/>
              </a:rPr>
              <a:t>https://corewcf.github.io</a:t>
            </a:r>
            <a:endParaRPr lang="en-US"/>
          </a:p>
          <a:p>
            <a:r>
              <a:rPr lang="en-US"/>
              <a:t>Community standup meeting</a:t>
            </a:r>
          </a:p>
          <a:p>
            <a:pPr lvl="1"/>
            <a:r>
              <a:rPr lang="en-US" sz="1800">
                <a:latin typeface="-apple-system"/>
              </a:rPr>
              <a:t>S</a:t>
            </a:r>
            <a:r>
              <a:rPr lang="en-US" sz="1800" b="0" i="0">
                <a:effectLst/>
                <a:latin typeface="-apple-system"/>
              </a:rPr>
              <a:t>econd Thursday of each month at 9am Seattle time. Join using </a:t>
            </a:r>
            <a:r>
              <a:rPr lang="en-US" sz="1800" b="0" i="0">
                <a:effectLst/>
                <a:latin typeface="-apple-system"/>
                <a:hlinkClick r:id="rId10"/>
              </a:rPr>
              <a:t>this link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464041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C76413-F787-8431-E54E-BFA353A8C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.NET has multiple RPC Technologies, how do I choose?</a:t>
            </a:r>
          </a:p>
        </p:txBody>
      </p:sp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E3B8EE49-484B-30B4-B18F-8251B2C52C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4807135"/>
              </p:ext>
            </p:extLst>
          </p:nvPr>
        </p:nvGraphicFramePr>
        <p:xfrm>
          <a:off x="351311" y="1570332"/>
          <a:ext cx="11489376" cy="4175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72344">
                  <a:extLst>
                    <a:ext uri="{9D8B030D-6E8A-4147-A177-3AD203B41FA5}">
                      <a16:colId xmlns:a16="http://schemas.microsoft.com/office/drawing/2014/main" val="3432059200"/>
                    </a:ext>
                  </a:extLst>
                </a:gridCol>
                <a:gridCol w="2872344">
                  <a:extLst>
                    <a:ext uri="{9D8B030D-6E8A-4147-A177-3AD203B41FA5}">
                      <a16:colId xmlns:a16="http://schemas.microsoft.com/office/drawing/2014/main" val="488863889"/>
                    </a:ext>
                  </a:extLst>
                </a:gridCol>
                <a:gridCol w="2872344">
                  <a:extLst>
                    <a:ext uri="{9D8B030D-6E8A-4147-A177-3AD203B41FA5}">
                      <a16:colId xmlns:a16="http://schemas.microsoft.com/office/drawing/2014/main" val="2809647137"/>
                    </a:ext>
                  </a:extLst>
                </a:gridCol>
                <a:gridCol w="2872344">
                  <a:extLst>
                    <a:ext uri="{9D8B030D-6E8A-4147-A177-3AD203B41FA5}">
                      <a16:colId xmlns:a16="http://schemas.microsoft.com/office/drawing/2014/main" val="12030741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00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bg1"/>
                          </a:solidFill>
                        </a:rPr>
                        <a:t>WebAPI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bg1"/>
                          </a:solidFill>
                        </a:rPr>
                        <a:t>gRPC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>
                          <a:solidFill>
                            <a:schemeClr val="bg1"/>
                          </a:solidFill>
                        </a:rPr>
                        <a:t>CoreWCF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6030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Contract definition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API surface, Swagger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Protobuf files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.NET Interfaces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9412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Contract style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Looser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Limited, Strict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Rich, Strict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80313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Transport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Http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Http/2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Http, TCP, …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44326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Wire Format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JSON or XML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Protobuf (binary)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SOAP, XML, BinaryXML, JSON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28780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Browser Compatible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P/NR</a:t>
                      </a:r>
                      <a:r>
                        <a:rPr lang="en-US" sz="2000" baseline="3000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P/NR</a:t>
                      </a:r>
                      <a:r>
                        <a:rPr lang="en-US" sz="2000" baseline="3000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4342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Cross Platform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Limited</a:t>
                      </a:r>
                      <a:r>
                        <a:rPr lang="en-US" sz="2000" baseline="3000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1009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Performance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Fast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Fastest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Faster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82309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Best for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Browser-based clients, broadest compatibility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Cross-language service to service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>
                          <a:solidFill>
                            <a:schemeClr val="bg1"/>
                          </a:solidFill>
                        </a:rPr>
                        <a:t>.NET to .NET APIs</a:t>
                      </a:r>
                    </a:p>
                  </a:txBody>
                  <a:tcPr>
                    <a:lnL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B9AAEE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5444708"/>
                  </a:ext>
                </a:extLst>
              </a:tr>
            </a:tbl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7869954F-46DD-C5D5-19EF-09F10AB3467F}"/>
              </a:ext>
            </a:extLst>
          </p:cNvPr>
          <p:cNvSpPr/>
          <p:nvPr/>
        </p:nvSpPr>
        <p:spPr>
          <a:xfrm>
            <a:off x="190003" y="6098199"/>
            <a:ext cx="11811991" cy="7893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>
                <a:solidFill>
                  <a:schemeClr val="bg1"/>
                </a:solidFill>
              </a:rPr>
              <a:t>P/NR – Possible, not recommended</a:t>
            </a:r>
            <a:endParaRPr lang="en-US" sz="1100"/>
          </a:p>
          <a:p>
            <a:r>
              <a:rPr lang="en-US" sz="1100"/>
              <a:t>1. gRPC Web enables usage over Http/1.1 with limitations	2. </a:t>
            </a:r>
            <a:r>
              <a:rPr lang="en-US" sz="1100" err="1"/>
              <a:t>WebHttpBinding</a:t>
            </a:r>
            <a:r>
              <a:rPr lang="en-US" sz="1100"/>
              <a:t> enables </a:t>
            </a:r>
            <a:r>
              <a:rPr lang="en-US" sz="1100" err="1"/>
              <a:t>WebAPI</a:t>
            </a:r>
            <a:r>
              <a:rPr lang="en-US" sz="1100"/>
              <a:t> endpoints	        3. WS-* are the standard(s) for SOAP based services and is supported by Java, IBM </a:t>
            </a:r>
            <a:r>
              <a:rPr lang="en-US" sz="1100" err="1"/>
              <a:t>etc</a:t>
            </a:r>
            <a:r>
              <a:rPr lang="en-US" sz="11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75033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83D73-63D9-AA54-6326-7273BBCD1C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2C5BC-F4A7-659F-6976-2A16E48B73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076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76AE46-BFFD-0145-8E28-7147FFC73B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9ACF7-1CDB-6ADB-305E-94DAB10237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A7464-573F-85DC-54F8-A78B5EB1962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8449AB-3901-B468-6384-206DAC06CD1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36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00C98A-ABBF-8A9B-C599-F5768343B4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EB0A68-329C-7B85-0D26-004C27E54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3779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AD9F96-E6A0-8496-B903-9127931EE9B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5B427-D742-308D-4BDD-EB2ECF23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3DEBAA1-ED1B-3DF6-EB82-3989B81737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4209358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56D58-5B5B-8775-DD41-E891280F7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B2817F-A724-BF16-02DD-98B08CE6EDB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629904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C3C8E-02A1-7950-6C1D-621997BAA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ACE0635D-8D5B-0817-1053-76473AC6DCCB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630662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Using </a:t>
            </a:r>
            <a:r>
              <a:rPr lang="en-US" err="1"/>
              <a:t>CoreWCF</a:t>
            </a:r>
            <a:r>
              <a:rPr lang="en-US"/>
              <a:t> to unblock modernization of WCF apps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910585"/>
          </a:xfrm>
        </p:spPr>
        <p:txBody>
          <a:bodyPr/>
          <a:lstStyle/>
          <a:p>
            <a:r>
              <a:rPr lang="en-US"/>
              <a:t>Matt Connew</a:t>
            </a:r>
          </a:p>
          <a:p>
            <a:r>
              <a:rPr lang="en-US"/>
              <a:t>Sam Spencer</a:t>
            </a:r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8DDEC8-D011-3748-1B61-7A19ECFBD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</a:t>
            </a:r>
            <a:r>
              <a:rPr lang="en-US" err="1"/>
              <a:t>CoreWCF</a:t>
            </a:r>
            <a:r>
              <a:rPr lang="en-US"/>
              <a:t>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0C94DA-638D-940B-B0E5-60CF58E1E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09455"/>
            <a:ext cx="10515600" cy="378822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2600"/>
              <a:t>WCF = Windows Communication Foundation</a:t>
            </a:r>
          </a:p>
          <a:p>
            <a:pPr lvl="1"/>
            <a:r>
              <a:rPr lang="en-US" sz="2400"/>
              <a:t>An RPC mechanism for making cross process calls in .NET</a:t>
            </a:r>
          </a:p>
          <a:p>
            <a:r>
              <a:rPr lang="en-US" sz="2600">
                <a:latin typeface="Open Sans"/>
                <a:ea typeface="Open Sans"/>
                <a:cs typeface="Open Sans"/>
              </a:rPr>
              <a:t>Wire-format Compatible – uses the same SOAP &amp; Binary XML protocols</a:t>
            </a:r>
          </a:p>
          <a:p>
            <a:r>
              <a:rPr lang="en-US" sz="2600"/>
              <a:t>Compatible Port – Rewrite of WCF to use modern .NET technologies</a:t>
            </a:r>
          </a:p>
          <a:p>
            <a:pPr lvl="1"/>
            <a:r>
              <a:rPr lang="en-US" sz="2200"/>
              <a:t>Implemented as ASP.NET Core middleware</a:t>
            </a:r>
          </a:p>
          <a:p>
            <a:pPr lvl="1"/>
            <a:r>
              <a:rPr lang="en-US" sz="2200">
                <a:ea typeface="Open Sans"/>
              </a:rPr>
              <a:t>Works with async/await, DI, </a:t>
            </a:r>
            <a:r>
              <a:rPr lang="en-US" sz="2200" err="1">
                <a:ea typeface="Open Sans"/>
              </a:rPr>
              <a:t>ILogger</a:t>
            </a:r>
            <a:r>
              <a:rPr lang="en-US" sz="2200">
                <a:ea typeface="Open Sans"/>
              </a:rPr>
              <a:t>&lt;T&gt; </a:t>
            </a:r>
            <a:r>
              <a:rPr lang="en-US" sz="2200" err="1">
                <a:ea typeface="Open Sans"/>
              </a:rPr>
              <a:t>etc</a:t>
            </a:r>
            <a:endParaRPr lang="en-US" sz="2200">
              <a:ea typeface="Open Sans"/>
            </a:endParaRPr>
          </a:p>
          <a:p>
            <a:r>
              <a:rPr lang="en-US" sz="2600"/>
              <a:t>To .NET – works on .NET Core, .NET 5, 6, 7 &amp; .NET Framework</a:t>
            </a:r>
          </a:p>
          <a:p>
            <a:pPr lvl="1"/>
            <a:r>
              <a:rPr lang="en-US" sz="2400"/>
              <a:t>Including Linux &amp; Containers</a:t>
            </a:r>
          </a:p>
          <a:p>
            <a:r>
              <a:rPr lang="en-US" sz="2600"/>
              <a:t>Open-Source community project, with Microsoft Support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6D20CB-CBE3-4E7F-78BC-F8CD1A142AE6}"/>
              </a:ext>
            </a:extLst>
          </p:cNvPr>
          <p:cNvSpPr txBox="1"/>
          <p:nvPr/>
        </p:nvSpPr>
        <p:spPr>
          <a:xfrm>
            <a:off x="237088" y="1715296"/>
            <a:ext cx="118524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“An open-source, wire-format compatible port of WCF Server to .NET”</a:t>
            </a:r>
          </a:p>
        </p:txBody>
      </p:sp>
    </p:spTree>
    <p:extLst>
      <p:ext uri="{BB962C8B-B14F-4D97-AF65-F5344CB8AC3E}">
        <p14:creationId xmlns:p14="http://schemas.microsoft.com/office/powerpoint/2010/main" val="98726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83D73-63D9-AA54-6326-7273BBCD1C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Demo – using Core WCF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2C5BC-F4A7-659F-6976-2A16E48B73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046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F0322-E157-0C68-2665-155408869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What’s supported by </a:t>
            </a:r>
            <a:r>
              <a:rPr lang="en-US" err="1"/>
              <a:t>CoreWCF</a:t>
            </a:r>
            <a:r>
              <a:rPr lang="en-US"/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B97510-5AD5-F794-9DFA-46E873AFAF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529936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b="1"/>
              <a:t>Available Now</a:t>
            </a:r>
          </a:p>
          <a:p>
            <a:pPr marL="0" indent="0" algn="ctr">
              <a:buNone/>
            </a:pPr>
            <a:endParaRPr lang="en-US" b="1"/>
          </a:p>
          <a:p>
            <a:r>
              <a:rPr lang="en-US"/>
              <a:t>Service definition using Interface contracts</a:t>
            </a:r>
          </a:p>
          <a:p>
            <a:r>
              <a:rPr lang="en-US"/>
              <a:t>WSDL for client generation</a:t>
            </a:r>
          </a:p>
          <a:p>
            <a:r>
              <a:rPr lang="en-US"/>
              <a:t>Bindings</a:t>
            </a:r>
          </a:p>
          <a:p>
            <a:pPr lvl="1"/>
            <a:r>
              <a:rPr lang="en-US" err="1">
                <a:latin typeface="Open Sans"/>
                <a:ea typeface="Open Sans"/>
                <a:cs typeface="Open Sans"/>
              </a:rPr>
              <a:t>BasicHttp</a:t>
            </a:r>
            <a:r>
              <a:rPr lang="en-US">
                <a:latin typeface="Open Sans"/>
                <a:ea typeface="Open Sans"/>
                <a:cs typeface="Open Sans"/>
              </a:rPr>
              <a:t> – HTTP + SOAP/XML</a:t>
            </a:r>
          </a:p>
          <a:p>
            <a:pPr lvl="1"/>
            <a:r>
              <a:rPr lang="en-US" err="1">
                <a:latin typeface="Open Sans"/>
                <a:ea typeface="Open Sans"/>
                <a:cs typeface="Open Sans"/>
              </a:rPr>
              <a:t>NetHttp</a:t>
            </a:r>
            <a:r>
              <a:rPr lang="en-US">
                <a:latin typeface="Open Sans"/>
                <a:ea typeface="Open Sans"/>
                <a:cs typeface="Open Sans"/>
              </a:rPr>
              <a:t> – HTTP/</a:t>
            </a:r>
            <a:r>
              <a:rPr lang="en-US" err="1">
                <a:latin typeface="Open Sans"/>
                <a:ea typeface="Open Sans"/>
                <a:cs typeface="Open Sans"/>
              </a:rPr>
              <a:t>WebSockets</a:t>
            </a:r>
            <a:r>
              <a:rPr lang="en-US">
                <a:latin typeface="Open Sans"/>
                <a:ea typeface="Open Sans"/>
                <a:cs typeface="Open Sans"/>
              </a:rPr>
              <a:t> + Binary payload</a:t>
            </a:r>
          </a:p>
          <a:p>
            <a:pPr lvl="1"/>
            <a:r>
              <a:rPr lang="en-US" err="1">
                <a:latin typeface="Open Sans"/>
                <a:ea typeface="Open Sans"/>
                <a:cs typeface="Open Sans"/>
              </a:rPr>
              <a:t>NetTcp</a:t>
            </a:r>
            <a:r>
              <a:rPr lang="en-US">
                <a:latin typeface="Open Sans"/>
                <a:ea typeface="Open Sans"/>
                <a:cs typeface="Open Sans"/>
              </a:rPr>
              <a:t> – TCP + Binary payload</a:t>
            </a:r>
          </a:p>
          <a:p>
            <a:pPr lvl="1"/>
            <a:r>
              <a:rPr lang="en-US" err="1"/>
              <a:t>WebHttp</a:t>
            </a:r>
            <a:r>
              <a:rPr lang="en-US"/>
              <a:t> – </a:t>
            </a:r>
            <a:r>
              <a:rPr lang="en-US" err="1"/>
              <a:t>WebAPI</a:t>
            </a:r>
            <a:r>
              <a:rPr lang="en-US"/>
              <a:t> with JSON or XML</a:t>
            </a:r>
          </a:p>
          <a:p>
            <a:pPr lvl="1"/>
            <a:r>
              <a:rPr lang="en-US" err="1"/>
              <a:t>WSHttp</a:t>
            </a:r>
            <a:r>
              <a:rPr lang="en-US"/>
              <a:t> – WS-* compatible</a:t>
            </a:r>
            <a:r>
              <a:rPr lang="en-US" baseline="30000"/>
              <a:t>1</a:t>
            </a:r>
            <a:endParaRPr lang="en-US" baseline="30000">
              <a:ea typeface="Open Sans"/>
            </a:endParaRPr>
          </a:p>
          <a:p>
            <a:r>
              <a:rPr lang="en-US"/>
              <a:t>XML Configuration (partial)</a:t>
            </a:r>
          </a:p>
          <a:p>
            <a:r>
              <a:rPr lang="en-US"/>
              <a:t>Most WCF extensibility APIs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ED5FA8-3C2C-69D4-F205-C3C8ED4800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98508" y="1825625"/>
            <a:ext cx="509098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b="1"/>
              <a:t>Coming Soon</a:t>
            </a:r>
          </a:p>
          <a:p>
            <a:pPr marL="0" indent="0">
              <a:buNone/>
            </a:pPr>
            <a:endParaRPr lang="en-US" b="1"/>
          </a:p>
          <a:p>
            <a:r>
              <a:rPr lang="en-US"/>
              <a:t>Integration with ASP.NET Authentication</a:t>
            </a:r>
          </a:p>
          <a:p>
            <a:r>
              <a:rPr lang="en-US"/>
              <a:t>Named Pipe Binding</a:t>
            </a:r>
          </a:p>
          <a:p>
            <a:r>
              <a:rPr lang="en-US"/>
              <a:t>Unix Domain Sockets</a:t>
            </a:r>
          </a:p>
          <a:p>
            <a:r>
              <a:rPr lang="en-US"/>
              <a:t>Message Queue Support</a:t>
            </a:r>
          </a:p>
          <a:p>
            <a:pPr lvl="1"/>
            <a:r>
              <a:rPr lang="en-US"/>
              <a:t>AMQP via RabbitMQ</a:t>
            </a:r>
          </a:p>
          <a:p>
            <a:pPr lvl="1"/>
            <a:r>
              <a:rPr lang="en-US"/>
              <a:t>Support for Azure Queue Storage</a:t>
            </a:r>
          </a:p>
          <a:p>
            <a:pPr lvl="1"/>
            <a:r>
              <a:rPr lang="en-US"/>
              <a:t>MSMQ </a:t>
            </a:r>
          </a:p>
          <a:p>
            <a:r>
              <a:rPr lang="en-US">
                <a:latin typeface="Open Sans"/>
                <a:ea typeface="Open Sans"/>
                <a:cs typeface="Open Sans"/>
              </a:rPr>
              <a:t>Reliable Sessions</a:t>
            </a:r>
            <a:endParaRPr lang="en-US"/>
          </a:p>
          <a:p>
            <a:pPr marL="0" indent="0">
              <a:buNone/>
            </a:pPr>
            <a:endParaRPr lang="en-US">
              <a:ea typeface="Open San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1BC087-EAF2-C14B-FF44-6D7BF53CA65B}"/>
              </a:ext>
            </a:extLst>
          </p:cNvPr>
          <p:cNvSpPr/>
          <p:nvPr/>
        </p:nvSpPr>
        <p:spPr>
          <a:xfrm>
            <a:off x="338444" y="6079808"/>
            <a:ext cx="11811991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/>
              <a:t>1. Distributed transactions are not yet implemented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CBD7AD-3984-E322-3D27-3078A57B9AC4}"/>
              </a:ext>
            </a:extLst>
          </p:cNvPr>
          <p:cNvCxnSpPr>
            <a:cxnSpLocks/>
          </p:cNvCxnSpPr>
          <p:nvPr/>
        </p:nvCxnSpPr>
        <p:spPr>
          <a:xfrm>
            <a:off x="7816453" y="2214563"/>
            <a:ext cx="2686050" cy="0"/>
          </a:xfrm>
          <a:prstGeom prst="line">
            <a:avLst/>
          </a:prstGeom>
          <a:ln>
            <a:solidFill>
              <a:srgbClr val="B9A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31D8E6E-2010-D4BD-545E-E95F3D3F8ECC}"/>
              </a:ext>
            </a:extLst>
          </p:cNvPr>
          <p:cNvCxnSpPr>
            <a:cxnSpLocks/>
          </p:cNvCxnSpPr>
          <p:nvPr/>
        </p:nvCxnSpPr>
        <p:spPr>
          <a:xfrm>
            <a:off x="1737122" y="2214563"/>
            <a:ext cx="2686050" cy="0"/>
          </a:xfrm>
          <a:prstGeom prst="line">
            <a:avLst/>
          </a:prstGeom>
          <a:ln>
            <a:solidFill>
              <a:srgbClr val="B9AA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51563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A22F86E-9DF2-699F-51C7-59F8139BC0FD}"/>
              </a:ext>
            </a:extLst>
          </p:cNvPr>
          <p:cNvSpPr/>
          <p:nvPr/>
        </p:nvSpPr>
        <p:spPr>
          <a:xfrm>
            <a:off x="-414338" y="-92869"/>
            <a:ext cx="13151644" cy="73653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9ACE96B2-4435-4D50-559D-88FB0EB8E3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1888" y="33738"/>
            <a:ext cx="4814887" cy="6743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464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595080-2C4B-6972-DB5F-B629654BB4D2}"/>
              </a:ext>
            </a:extLst>
          </p:cNvPr>
          <p:cNvSpPr/>
          <p:nvPr/>
        </p:nvSpPr>
        <p:spPr>
          <a:xfrm>
            <a:off x="3209003" y="98591"/>
            <a:ext cx="5773993" cy="368709"/>
          </a:xfrm>
          <a:prstGeom prst="rect">
            <a:avLst/>
          </a:prstGeom>
          <a:solidFill>
            <a:srgbClr val="512B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5E6D64-B081-0A81-F52A-382693BCB965}"/>
              </a:ext>
            </a:extLst>
          </p:cNvPr>
          <p:cNvSpPr/>
          <p:nvPr/>
        </p:nvSpPr>
        <p:spPr>
          <a:xfrm>
            <a:off x="1713308" y="559336"/>
            <a:ext cx="8765381" cy="1097173"/>
          </a:xfrm>
          <a:prstGeom prst="rect">
            <a:avLst/>
          </a:prstGeom>
          <a:solidFill>
            <a:srgbClr val="B9AA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>
                <a:solidFill>
                  <a:schemeClr val="tx1"/>
                </a:solidFill>
              </a:rPr>
              <a:t>Contracts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EC7319-6DF6-BC4C-6373-754C08CE3ED2}"/>
              </a:ext>
            </a:extLst>
          </p:cNvPr>
          <p:cNvSpPr/>
          <p:nvPr/>
        </p:nvSpPr>
        <p:spPr>
          <a:xfrm>
            <a:off x="2496511" y="927851"/>
            <a:ext cx="1743074" cy="5715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Data Contract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EB2401-E02B-B777-80E7-B0568FB7EFAA}"/>
              </a:ext>
            </a:extLst>
          </p:cNvPr>
          <p:cNvSpPr/>
          <p:nvPr/>
        </p:nvSpPr>
        <p:spPr>
          <a:xfrm>
            <a:off x="4312763" y="926602"/>
            <a:ext cx="1743074" cy="5715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Message Contract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4C6E63-8249-2B79-0147-09E3C890ADDA}"/>
              </a:ext>
            </a:extLst>
          </p:cNvPr>
          <p:cNvSpPr/>
          <p:nvPr/>
        </p:nvSpPr>
        <p:spPr>
          <a:xfrm>
            <a:off x="6136159" y="927851"/>
            <a:ext cx="1743074" cy="5715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Service Contract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F45630-C695-4008-834F-5DB42D7E0E34}"/>
              </a:ext>
            </a:extLst>
          </p:cNvPr>
          <p:cNvSpPr/>
          <p:nvPr/>
        </p:nvSpPr>
        <p:spPr>
          <a:xfrm>
            <a:off x="7945267" y="927851"/>
            <a:ext cx="1755945" cy="5715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ysClr val="windowText" lastClr="000000"/>
                </a:solidFill>
              </a:rPr>
              <a:t>Policy &amp; Binding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1F340F-4157-7107-84FD-6F4793C2B8DB}"/>
              </a:ext>
            </a:extLst>
          </p:cNvPr>
          <p:cNvSpPr/>
          <p:nvPr/>
        </p:nvSpPr>
        <p:spPr>
          <a:xfrm>
            <a:off x="1713308" y="1741412"/>
            <a:ext cx="8765381" cy="1802710"/>
          </a:xfrm>
          <a:prstGeom prst="rect">
            <a:avLst/>
          </a:prstGeom>
          <a:solidFill>
            <a:srgbClr val="B9AA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>
                <a:solidFill>
                  <a:schemeClr val="tx1"/>
                </a:solidFill>
              </a:rPr>
              <a:t>Service runtime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48E2AD3-9E4F-7DA8-ECB0-6EE162F91846}"/>
              </a:ext>
            </a:extLst>
          </p:cNvPr>
          <p:cNvGrpSpPr/>
          <p:nvPr/>
        </p:nvGrpSpPr>
        <p:grpSpPr>
          <a:xfrm>
            <a:off x="1960402" y="2244418"/>
            <a:ext cx="8271192" cy="571500"/>
            <a:chOff x="1915505" y="2065818"/>
            <a:chExt cx="8271192" cy="5715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3275DD4-E4AB-69C7-FC5F-93774D5CDB49}"/>
                </a:ext>
              </a:extLst>
            </p:cNvPr>
            <p:cNvSpPr/>
            <p:nvPr/>
          </p:nvSpPr>
          <p:spPr>
            <a:xfrm>
              <a:off x="1915505" y="2065818"/>
              <a:ext cx="156805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Throttling Behavior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C091C21-B719-C64D-DEC7-C848D154DA8C}"/>
                </a:ext>
              </a:extLst>
            </p:cNvPr>
            <p:cNvSpPr/>
            <p:nvPr/>
          </p:nvSpPr>
          <p:spPr>
            <a:xfrm>
              <a:off x="3591290" y="2065818"/>
              <a:ext cx="156805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Error Behavior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52D5087-0CB0-7BC2-27B4-285A5430ED45}"/>
                </a:ext>
              </a:extLst>
            </p:cNvPr>
            <p:cNvSpPr/>
            <p:nvPr/>
          </p:nvSpPr>
          <p:spPr>
            <a:xfrm>
              <a:off x="5267074" y="2065818"/>
              <a:ext cx="156805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Metadata Behavior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79DF66A-948B-E81A-745A-1DD8D3FB8B12}"/>
                </a:ext>
              </a:extLst>
            </p:cNvPr>
            <p:cNvSpPr/>
            <p:nvPr/>
          </p:nvSpPr>
          <p:spPr>
            <a:xfrm>
              <a:off x="6942858" y="2065818"/>
              <a:ext cx="156805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Instance Behavior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C388717-AB19-19A6-76FD-C29F3F44F957}"/>
                </a:ext>
              </a:extLst>
            </p:cNvPr>
            <p:cNvSpPr/>
            <p:nvPr/>
          </p:nvSpPr>
          <p:spPr>
            <a:xfrm>
              <a:off x="8618643" y="2065818"/>
              <a:ext cx="156805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Message Inspection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84566AD-4D3D-3096-56AE-62911EA7B912}"/>
              </a:ext>
            </a:extLst>
          </p:cNvPr>
          <p:cNvGrpSpPr/>
          <p:nvPr/>
        </p:nvGrpSpPr>
        <p:grpSpPr>
          <a:xfrm>
            <a:off x="2483565" y="2875726"/>
            <a:ext cx="7224866" cy="571500"/>
            <a:chOff x="2483565" y="2697126"/>
            <a:chExt cx="7224866" cy="5715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1F55307-90B0-A46C-E192-014E13EDFC39}"/>
                </a:ext>
              </a:extLst>
            </p:cNvPr>
            <p:cNvSpPr/>
            <p:nvPr/>
          </p:nvSpPr>
          <p:spPr>
            <a:xfrm>
              <a:off x="2483565" y="2697126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Transaction behavior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A35B69F-42A8-5013-E6B8-44B046BFB9A8}"/>
                </a:ext>
              </a:extLst>
            </p:cNvPr>
            <p:cNvSpPr/>
            <p:nvPr/>
          </p:nvSpPr>
          <p:spPr>
            <a:xfrm>
              <a:off x="4315592" y="2697126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Dispatch Behavior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44B9F3-BFF1-BB17-615B-19694E9CF3A1}"/>
                </a:ext>
              </a:extLst>
            </p:cNvPr>
            <p:cNvSpPr/>
            <p:nvPr/>
          </p:nvSpPr>
          <p:spPr>
            <a:xfrm>
              <a:off x="6140475" y="2697126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Concurrency Behavior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F0DDAFF-CD4C-70B0-67D7-115B1385C556}"/>
                </a:ext>
              </a:extLst>
            </p:cNvPr>
            <p:cNvSpPr/>
            <p:nvPr/>
          </p:nvSpPr>
          <p:spPr>
            <a:xfrm>
              <a:off x="7965357" y="2697126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Parameter filtering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32F0A190-F81B-823F-AE6A-0398ECB2441D}"/>
              </a:ext>
            </a:extLst>
          </p:cNvPr>
          <p:cNvSpPr/>
          <p:nvPr/>
        </p:nvSpPr>
        <p:spPr>
          <a:xfrm>
            <a:off x="1713308" y="3667939"/>
            <a:ext cx="8765381" cy="1802710"/>
          </a:xfrm>
          <a:prstGeom prst="rect">
            <a:avLst/>
          </a:prstGeom>
          <a:solidFill>
            <a:srgbClr val="B9AA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>
                <a:solidFill>
                  <a:schemeClr val="tx1"/>
                </a:solidFill>
              </a:rPr>
              <a:t>Messaging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7D7702B-21B0-AEEF-867A-038C13C4A780}"/>
              </a:ext>
            </a:extLst>
          </p:cNvPr>
          <p:cNvGrpSpPr/>
          <p:nvPr/>
        </p:nvGrpSpPr>
        <p:grpSpPr>
          <a:xfrm>
            <a:off x="2269003" y="4107354"/>
            <a:ext cx="7653990" cy="575291"/>
            <a:chOff x="2753369" y="3741662"/>
            <a:chExt cx="7653990" cy="57529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F829DED-6558-24D2-088E-FF5295166953}"/>
                </a:ext>
              </a:extLst>
            </p:cNvPr>
            <p:cNvSpPr/>
            <p:nvPr/>
          </p:nvSpPr>
          <p:spPr>
            <a:xfrm>
              <a:off x="2753369" y="3741662"/>
              <a:ext cx="2133918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WS Security Channel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4691611-2902-993D-351F-B3DDE523BC3A}"/>
                </a:ext>
              </a:extLst>
            </p:cNvPr>
            <p:cNvSpPr/>
            <p:nvPr/>
          </p:nvSpPr>
          <p:spPr>
            <a:xfrm>
              <a:off x="4982699" y="3745453"/>
              <a:ext cx="2133918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WS Reliable messaging channel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96467DE-6E30-81B2-1AAF-61977C6EA9D0}"/>
                </a:ext>
              </a:extLst>
            </p:cNvPr>
            <p:cNvSpPr/>
            <p:nvPr/>
          </p:nvSpPr>
          <p:spPr>
            <a:xfrm>
              <a:off x="7212029" y="3745452"/>
              <a:ext cx="3195330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Encoders: Binary/MTOM/XML/JSON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2AB5ADC-E370-FDEE-2350-7D9EBD143DBA}"/>
              </a:ext>
            </a:extLst>
          </p:cNvPr>
          <p:cNvGrpSpPr/>
          <p:nvPr/>
        </p:nvGrpSpPr>
        <p:grpSpPr>
          <a:xfrm>
            <a:off x="1902041" y="4775626"/>
            <a:ext cx="8468235" cy="571500"/>
            <a:chOff x="1939124" y="4371134"/>
            <a:chExt cx="8468235" cy="5715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004AE14-52E5-CA4A-7FBD-A76E271D39FA}"/>
                </a:ext>
              </a:extLst>
            </p:cNvPr>
            <p:cNvSpPr/>
            <p:nvPr/>
          </p:nvSpPr>
          <p:spPr>
            <a:xfrm>
              <a:off x="5367938" y="4371134"/>
              <a:ext cx="1610609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Transaction Flow Channel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96D48C9-0CBA-D05D-265D-53C2B4946D66}"/>
                </a:ext>
              </a:extLst>
            </p:cNvPr>
            <p:cNvSpPr/>
            <p:nvPr/>
          </p:nvSpPr>
          <p:spPr>
            <a:xfrm>
              <a:off x="3653531" y="4371134"/>
              <a:ext cx="1610609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TCP Channel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53E5431-1FDE-FA96-B379-A3013DD473EE}"/>
                </a:ext>
              </a:extLst>
            </p:cNvPr>
            <p:cNvSpPr/>
            <p:nvPr/>
          </p:nvSpPr>
          <p:spPr>
            <a:xfrm>
              <a:off x="1939124" y="4371134"/>
              <a:ext cx="1610609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Http Channel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2CF55F0-91A2-6968-BBB0-3A597DC8F080}"/>
                </a:ext>
              </a:extLst>
            </p:cNvPr>
            <p:cNvSpPr/>
            <p:nvPr/>
          </p:nvSpPr>
          <p:spPr>
            <a:xfrm>
              <a:off x="7082345" y="4371134"/>
              <a:ext cx="1610609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Named Pipe Channel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E3B9EA2-DBCA-FB9D-5928-9EAD98889754}"/>
                </a:ext>
              </a:extLst>
            </p:cNvPr>
            <p:cNvSpPr/>
            <p:nvPr/>
          </p:nvSpPr>
          <p:spPr>
            <a:xfrm>
              <a:off x="8796750" y="4371134"/>
              <a:ext cx="1610609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MSMQ Channel</a:t>
              </a: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2FF94F77-8EC2-B642-2E6A-146A8E15C405}"/>
              </a:ext>
            </a:extLst>
          </p:cNvPr>
          <p:cNvSpPr/>
          <p:nvPr/>
        </p:nvSpPr>
        <p:spPr>
          <a:xfrm>
            <a:off x="1713309" y="5562903"/>
            <a:ext cx="8765380" cy="1152285"/>
          </a:xfrm>
          <a:prstGeom prst="rect">
            <a:avLst/>
          </a:prstGeom>
          <a:solidFill>
            <a:srgbClr val="B9AA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>
                <a:solidFill>
                  <a:schemeClr val="tx1"/>
                </a:solidFill>
              </a:rPr>
              <a:t>Activation &amp; Hosting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EF1FC15-18E1-88C8-8949-579D253CC3D1}"/>
              </a:ext>
            </a:extLst>
          </p:cNvPr>
          <p:cNvGrpSpPr/>
          <p:nvPr/>
        </p:nvGrpSpPr>
        <p:grpSpPr>
          <a:xfrm>
            <a:off x="2604055" y="5994458"/>
            <a:ext cx="6983889" cy="571500"/>
            <a:chOff x="2301592" y="5994458"/>
            <a:chExt cx="6983889" cy="5715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7F982C8-B12C-2E8B-8408-F32137FCE7AC}"/>
                </a:ext>
              </a:extLst>
            </p:cNvPr>
            <p:cNvSpPr/>
            <p:nvPr/>
          </p:nvSpPr>
          <p:spPr>
            <a:xfrm>
              <a:off x="5708674" y="5994458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Windows Services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63D71EA-3C79-D35F-039E-20029964F12A}"/>
                </a:ext>
              </a:extLst>
            </p:cNvPr>
            <p:cNvSpPr/>
            <p:nvPr/>
          </p:nvSpPr>
          <p:spPr>
            <a:xfrm>
              <a:off x="4441219" y="5994458"/>
              <a:ext cx="1176796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.EXE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AE4A490-939C-8391-E544-2D683EE4250F}"/>
                </a:ext>
              </a:extLst>
            </p:cNvPr>
            <p:cNvSpPr/>
            <p:nvPr/>
          </p:nvSpPr>
          <p:spPr>
            <a:xfrm>
              <a:off x="2301592" y="5994458"/>
              <a:ext cx="2048968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Windows Activation Service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CBE344E-9764-92E5-A456-49DF57326573}"/>
                </a:ext>
              </a:extLst>
            </p:cNvPr>
            <p:cNvSpPr/>
            <p:nvPr/>
          </p:nvSpPr>
          <p:spPr>
            <a:xfrm>
              <a:off x="7542407" y="5994458"/>
              <a:ext cx="1743074" cy="5715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ysClr val="windowText" lastClr="000000"/>
                  </a:solidFill>
                </a:rPr>
                <a:t>COM+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D51D567E-BB7E-CAE7-0E83-B8BC67F517AD}"/>
              </a:ext>
            </a:extLst>
          </p:cNvPr>
          <p:cNvSpPr txBox="1"/>
          <p:nvPr/>
        </p:nvSpPr>
        <p:spPr>
          <a:xfrm>
            <a:off x="3883961" y="758722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7A2AFB2-BE02-2813-92F4-50287B3AD4D9}"/>
              </a:ext>
            </a:extLst>
          </p:cNvPr>
          <p:cNvSpPr txBox="1"/>
          <p:nvPr/>
        </p:nvSpPr>
        <p:spPr>
          <a:xfrm>
            <a:off x="5689170" y="76819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4660B8A-37BC-11B6-FC4B-1D19691F66DA}"/>
              </a:ext>
            </a:extLst>
          </p:cNvPr>
          <p:cNvSpPr txBox="1"/>
          <p:nvPr/>
        </p:nvSpPr>
        <p:spPr>
          <a:xfrm>
            <a:off x="7520863" y="76819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10AC8C4-2E26-D6D7-ECAC-5170E77B4A7A}"/>
              </a:ext>
            </a:extLst>
          </p:cNvPr>
          <p:cNvSpPr txBox="1"/>
          <p:nvPr/>
        </p:nvSpPr>
        <p:spPr>
          <a:xfrm>
            <a:off x="9344259" y="758722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2EFA62E-F666-F7EF-8731-5A0D0A36B5E5}"/>
              </a:ext>
            </a:extLst>
          </p:cNvPr>
          <p:cNvSpPr txBox="1"/>
          <p:nvPr/>
        </p:nvSpPr>
        <p:spPr>
          <a:xfrm>
            <a:off x="4044656" y="392360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51E9FDB-A0CE-9CE1-DDAA-AA8E3CDDCFEC}"/>
              </a:ext>
            </a:extLst>
          </p:cNvPr>
          <p:cNvSpPr txBox="1"/>
          <p:nvPr/>
        </p:nvSpPr>
        <p:spPr>
          <a:xfrm>
            <a:off x="6308044" y="3927148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9E96A1C-0B38-4251-FBC3-7EDF683EB6BA}"/>
              </a:ext>
            </a:extLst>
          </p:cNvPr>
          <p:cNvSpPr txBox="1"/>
          <p:nvPr/>
        </p:nvSpPr>
        <p:spPr>
          <a:xfrm>
            <a:off x="9598986" y="392360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E01E52C-D2AF-39F3-DEE5-B60B3C69A16B}"/>
              </a:ext>
            </a:extLst>
          </p:cNvPr>
          <p:cNvSpPr txBox="1"/>
          <p:nvPr/>
        </p:nvSpPr>
        <p:spPr>
          <a:xfrm>
            <a:off x="3173958" y="4586598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162EE6F-E8A5-55A9-8CDA-992438D8E399}"/>
              </a:ext>
            </a:extLst>
          </p:cNvPr>
          <p:cNvSpPr txBox="1"/>
          <p:nvPr/>
        </p:nvSpPr>
        <p:spPr>
          <a:xfrm>
            <a:off x="4880234" y="4590141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FC7B035-1AA3-672A-1313-74013B4C410B}"/>
              </a:ext>
            </a:extLst>
          </p:cNvPr>
          <p:cNvSpPr txBox="1"/>
          <p:nvPr/>
        </p:nvSpPr>
        <p:spPr>
          <a:xfrm>
            <a:off x="6592767" y="4643792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FF0000"/>
                </a:solidFill>
                <a:sym typeface="Wingdings" panose="05000000000000000000" pitchFamily="2" charset="2"/>
              </a:rPr>
              <a:t></a:t>
            </a:r>
            <a:endParaRPr lang="en-US" sz="3200">
              <a:solidFill>
                <a:srgbClr val="FF0000"/>
              </a:solidFill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D9EB7598-670B-BAD1-6F01-80DDF863AE22}"/>
              </a:ext>
            </a:extLst>
          </p:cNvPr>
          <p:cNvGrpSpPr/>
          <p:nvPr/>
        </p:nvGrpSpPr>
        <p:grpSpPr>
          <a:xfrm>
            <a:off x="9701212" y="4536013"/>
            <a:ext cx="1067968" cy="732739"/>
            <a:chOff x="609099" y="4421330"/>
            <a:chExt cx="1067968" cy="732739"/>
          </a:xfrm>
        </p:grpSpPr>
        <p:sp>
          <p:nvSpPr>
            <p:cNvPr id="67" name="Star: 12 Points 66">
              <a:extLst>
                <a:ext uri="{FF2B5EF4-FFF2-40B4-BE49-F238E27FC236}">
                  <a16:creationId xmlns:a16="http://schemas.microsoft.com/office/drawing/2014/main" id="{9490541D-B3A0-7DCE-0329-DFF5BD146604}"/>
                </a:ext>
              </a:extLst>
            </p:cNvPr>
            <p:cNvSpPr/>
            <p:nvPr/>
          </p:nvSpPr>
          <p:spPr>
            <a:xfrm>
              <a:off x="609099" y="4421330"/>
              <a:ext cx="1067968" cy="732739"/>
            </a:xfrm>
            <a:prstGeom prst="star12">
              <a:avLst/>
            </a:prstGeom>
            <a:solidFill>
              <a:srgbClr val="FFEDB3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chemeClr val="tx1"/>
                </a:solidFill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AE2AB07-1636-11C0-C59A-111EF1AF847A}"/>
                </a:ext>
              </a:extLst>
            </p:cNvPr>
            <p:cNvSpPr txBox="1"/>
            <p:nvPr/>
          </p:nvSpPr>
          <p:spPr>
            <a:xfrm>
              <a:off x="655651" y="4508380"/>
              <a:ext cx="100773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/>
                <a:t>Coming soon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2DE4D3E-FCB8-6F74-F084-E148F2E5E9E0}"/>
              </a:ext>
            </a:extLst>
          </p:cNvPr>
          <p:cNvGrpSpPr/>
          <p:nvPr/>
        </p:nvGrpSpPr>
        <p:grpSpPr>
          <a:xfrm>
            <a:off x="7904817" y="4549080"/>
            <a:ext cx="1067968" cy="732739"/>
            <a:chOff x="609099" y="4421330"/>
            <a:chExt cx="1067968" cy="732739"/>
          </a:xfrm>
        </p:grpSpPr>
        <p:sp>
          <p:nvSpPr>
            <p:cNvPr id="71" name="Star: 12 Points 70">
              <a:extLst>
                <a:ext uri="{FF2B5EF4-FFF2-40B4-BE49-F238E27FC236}">
                  <a16:creationId xmlns:a16="http://schemas.microsoft.com/office/drawing/2014/main" id="{BF8C6098-4B56-75A0-D4A7-B4F831F6DD70}"/>
                </a:ext>
              </a:extLst>
            </p:cNvPr>
            <p:cNvSpPr/>
            <p:nvPr/>
          </p:nvSpPr>
          <p:spPr>
            <a:xfrm>
              <a:off x="609099" y="4421330"/>
              <a:ext cx="1067968" cy="732739"/>
            </a:xfrm>
            <a:prstGeom prst="star12">
              <a:avLst/>
            </a:prstGeom>
            <a:solidFill>
              <a:srgbClr val="FFEDB3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chemeClr val="tx1"/>
                </a:solidFill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7E775E8-0A3C-62F1-145E-A0A0606A652D}"/>
                </a:ext>
              </a:extLst>
            </p:cNvPr>
            <p:cNvSpPr txBox="1"/>
            <p:nvPr/>
          </p:nvSpPr>
          <p:spPr>
            <a:xfrm>
              <a:off x="655651" y="4508380"/>
              <a:ext cx="100773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/>
                <a:t>Coming soon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77B489E7-C5A5-AA0D-BD8D-7B2328ED4C59}"/>
              </a:ext>
            </a:extLst>
          </p:cNvPr>
          <p:cNvSpPr txBox="1"/>
          <p:nvPr/>
        </p:nvSpPr>
        <p:spPr>
          <a:xfrm>
            <a:off x="3193098" y="2048890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6CBFA4F-0630-1F81-7148-ACD8D66E48C8}"/>
              </a:ext>
            </a:extLst>
          </p:cNvPr>
          <p:cNvSpPr txBox="1"/>
          <p:nvPr/>
        </p:nvSpPr>
        <p:spPr>
          <a:xfrm>
            <a:off x="4869476" y="2053290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27A1916-9BBF-4466-89AA-28E59206B9E7}"/>
              </a:ext>
            </a:extLst>
          </p:cNvPr>
          <p:cNvSpPr txBox="1"/>
          <p:nvPr/>
        </p:nvSpPr>
        <p:spPr>
          <a:xfrm>
            <a:off x="6525277" y="206153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AFA2B4E-6280-7924-C51D-D47D0C797B33}"/>
              </a:ext>
            </a:extLst>
          </p:cNvPr>
          <p:cNvSpPr txBox="1"/>
          <p:nvPr/>
        </p:nvSpPr>
        <p:spPr>
          <a:xfrm>
            <a:off x="8211819" y="2037226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75A45FE-9916-A66F-B034-583D8F828754}"/>
              </a:ext>
            </a:extLst>
          </p:cNvPr>
          <p:cNvSpPr txBox="1"/>
          <p:nvPr/>
        </p:nvSpPr>
        <p:spPr>
          <a:xfrm>
            <a:off x="9864963" y="2061535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5927EC4-938D-1602-C71B-044F9E5D08E3}"/>
              </a:ext>
            </a:extLst>
          </p:cNvPr>
          <p:cNvSpPr txBox="1"/>
          <p:nvPr/>
        </p:nvSpPr>
        <p:spPr>
          <a:xfrm>
            <a:off x="5687130" y="2726496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1EE6A8B-0B37-340E-533A-8868EFC1E5FA}"/>
              </a:ext>
            </a:extLst>
          </p:cNvPr>
          <p:cNvSpPr txBox="1"/>
          <p:nvPr/>
        </p:nvSpPr>
        <p:spPr>
          <a:xfrm>
            <a:off x="7520863" y="2725289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D93D016-561C-C1B0-E37B-E0C714672213}"/>
              </a:ext>
            </a:extLst>
          </p:cNvPr>
          <p:cNvSpPr txBox="1"/>
          <p:nvPr/>
        </p:nvSpPr>
        <p:spPr>
          <a:xfrm>
            <a:off x="9361539" y="2725289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22A40C"/>
                </a:solidFill>
                <a:sym typeface="Wingdings" panose="05000000000000000000" pitchFamily="2" charset="2"/>
              </a:rPr>
              <a:t></a:t>
            </a:r>
            <a:endParaRPr lang="en-US" sz="3200">
              <a:solidFill>
                <a:srgbClr val="22A40C"/>
              </a:solidFill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4D1C10E-9C77-45BE-61D3-2DD45A4028BB}"/>
              </a:ext>
            </a:extLst>
          </p:cNvPr>
          <p:cNvSpPr txBox="1"/>
          <p:nvPr/>
        </p:nvSpPr>
        <p:spPr>
          <a:xfrm>
            <a:off x="3871098" y="2714658"/>
            <a:ext cx="3240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>
                <a:solidFill>
                  <a:srgbClr val="FF0000"/>
                </a:solidFill>
                <a:sym typeface="Wingdings" panose="05000000000000000000" pitchFamily="2" charset="2"/>
              </a:rPr>
              <a:t></a:t>
            </a:r>
            <a:endParaRPr lang="en-US" sz="3200">
              <a:solidFill>
                <a:srgbClr val="FF0000"/>
              </a:solidFill>
            </a:endParaRPr>
          </a:p>
        </p:txBody>
      </p:sp>
      <p:sp>
        <p:nvSpPr>
          <p:cNvPr id="74" name="Ribbon: Tilted Down 73">
            <a:extLst>
              <a:ext uri="{FF2B5EF4-FFF2-40B4-BE49-F238E27FC236}">
                <a16:creationId xmlns:a16="http://schemas.microsoft.com/office/drawing/2014/main" id="{C12DCB56-022E-2B4D-F195-CC0BDD5DD10D}"/>
              </a:ext>
            </a:extLst>
          </p:cNvPr>
          <p:cNvSpPr/>
          <p:nvPr/>
        </p:nvSpPr>
        <p:spPr>
          <a:xfrm>
            <a:off x="2013346" y="5974570"/>
            <a:ext cx="8165307" cy="648187"/>
          </a:xfrm>
          <a:prstGeom prst="ribbon">
            <a:avLst>
              <a:gd name="adj1" fmla="val 28790"/>
              <a:gd name="adj2" fmla="val 59602"/>
            </a:avLst>
          </a:prstGeom>
          <a:solidFill>
            <a:srgbClr val="FFEDB3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Replaced with ASP.NET Core</a:t>
            </a:r>
          </a:p>
        </p:txBody>
      </p:sp>
    </p:spTree>
    <p:extLst>
      <p:ext uri="{BB962C8B-B14F-4D97-AF65-F5344CB8AC3E}">
        <p14:creationId xmlns:p14="http://schemas.microsoft.com/office/powerpoint/2010/main" val="2100994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42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50" grpId="0"/>
      <p:bldP spid="59" grpId="0"/>
      <p:bldP spid="60" grpId="0"/>
      <p:bldP spid="61" grpId="0"/>
      <p:bldP spid="62" grpId="0"/>
      <p:bldP spid="63" grpId="0"/>
      <p:bldP spid="64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73" grpId="0"/>
      <p:bldP spid="7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B91CE-CFB3-D3D8-801B-161B22F23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CoreWCF</a:t>
            </a:r>
            <a:r>
              <a:rPr lang="en-US"/>
              <a:t> makes it </a:t>
            </a:r>
            <a:r>
              <a:rPr lang="en-US" i="1"/>
              <a:t>easier</a:t>
            </a:r>
            <a:r>
              <a:rPr lang="en-US"/>
              <a:t> to </a:t>
            </a:r>
            <a:r>
              <a:rPr lang="en-US" i="1"/>
              <a:t>modernize</a:t>
            </a:r>
            <a:r>
              <a:rPr lang="en-US"/>
              <a:t> applications from .NET Framework to .NET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907F6-84A3-ED29-79B9-A50C656F7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Customers have a large investment in WCF that they don’t want to have to rewrite</a:t>
            </a:r>
          </a:p>
          <a:p>
            <a:pPr lvl="1"/>
            <a:r>
              <a:rPr lang="en-US" err="1"/>
              <a:t>CoreWCF</a:t>
            </a:r>
            <a:r>
              <a:rPr lang="en-US"/>
              <a:t> services are compatible with existing clients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Using </a:t>
            </a:r>
            <a:r>
              <a:rPr lang="en-US" err="1"/>
              <a:t>CoreWCF</a:t>
            </a:r>
            <a:r>
              <a:rPr lang="en-US"/>
              <a:t>:</a:t>
            </a:r>
          </a:p>
          <a:p>
            <a:r>
              <a:rPr lang="en-US"/>
              <a:t>API contracts &amp; implementation should move across unchanged</a:t>
            </a:r>
          </a:p>
          <a:p>
            <a:r>
              <a:rPr lang="en-US"/>
              <a:t>Ceremony for service initialization is a bit different</a:t>
            </a:r>
          </a:p>
          <a:p>
            <a:r>
              <a:rPr lang="en-US"/>
              <a:t>XML Configuration support (partial) makes config easier</a:t>
            </a:r>
          </a:p>
          <a:p>
            <a:r>
              <a:rPr lang="en-US">
                <a:latin typeface="Open Sans"/>
                <a:ea typeface="Open Sans"/>
                <a:cs typeface="Open Sans"/>
              </a:rPr>
              <a:t>Can migrate WCF to </a:t>
            </a:r>
            <a:r>
              <a:rPr lang="en-US" err="1">
                <a:latin typeface="Open Sans"/>
                <a:ea typeface="Open Sans"/>
                <a:cs typeface="Open Sans"/>
              </a:rPr>
              <a:t>CoreWCF</a:t>
            </a:r>
            <a:r>
              <a:rPr lang="en-US">
                <a:latin typeface="Open Sans"/>
                <a:ea typeface="Open Sans"/>
                <a:cs typeface="Open Sans"/>
              </a:rPr>
              <a:t> while on .NET Framework or all-in-one-go approach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Upgrade Assistant</a:t>
            </a:r>
          </a:p>
          <a:p>
            <a:r>
              <a:rPr lang="en-US"/>
              <a:t>Does much of the mechanical work for migration for you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95589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CFE7B2-E395-8236-2A9A-1662C826C4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Demo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2C85D52-65A9-41FB-7FE4-69E3CEB456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Upgrade Assistant &amp; </a:t>
            </a:r>
            <a:r>
              <a:rPr lang="en-US" err="1"/>
              <a:t>CoreWCF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09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720</Words>
  <Application>Microsoft Office PowerPoint</Application>
  <PresentationFormat>Widescreen</PresentationFormat>
  <Paragraphs>175</Paragraphs>
  <Slides>19</Slides>
  <Notes>7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-apple-system</vt:lpstr>
      <vt:lpstr>Arial</vt:lpstr>
      <vt:lpstr>Calibri</vt:lpstr>
      <vt:lpstr>Consolas</vt:lpstr>
      <vt:lpstr>Open Sans</vt:lpstr>
      <vt:lpstr>Open Sans Light</vt:lpstr>
      <vt:lpstr>Office Theme</vt:lpstr>
      <vt:lpstr>PowerPoint Presentation</vt:lpstr>
      <vt:lpstr>Using CoreWCF to unblock modernization of WCF apps</vt:lpstr>
      <vt:lpstr>What is CoreWCF?</vt:lpstr>
      <vt:lpstr>Demo – using Core WCF</vt:lpstr>
      <vt:lpstr>What’s supported by CoreWCF?</vt:lpstr>
      <vt:lpstr>PowerPoint Presentation</vt:lpstr>
      <vt:lpstr>PowerPoint Presentation</vt:lpstr>
      <vt:lpstr>CoreWCF makes it easier to modernize applications from .NET Framework to .NET</vt:lpstr>
      <vt:lpstr>Demo</vt:lpstr>
      <vt:lpstr>Call to action</vt:lpstr>
      <vt:lpstr>.NET has multiple RPC Technologies, how do I choose?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Sam Spencer</cp:lastModifiedBy>
  <cp:revision>2</cp:revision>
  <dcterms:created xsi:type="dcterms:W3CDTF">2022-10-11T15:09:05Z</dcterms:created>
  <dcterms:modified xsi:type="dcterms:W3CDTF">2022-11-17T18:12:41Z</dcterms:modified>
</cp:coreProperties>
</file>